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  <p:sldMasterId id="2147483724" r:id="rId4"/>
    <p:sldMasterId id="2147483785" r:id="rId5"/>
  </p:sldMasterIdLst>
  <p:notesMasterIdLst>
    <p:notesMasterId r:id="rId15"/>
  </p:notesMasterIdLst>
  <p:handoutMasterIdLst>
    <p:handoutMasterId r:id="rId16"/>
  </p:handoutMasterIdLst>
  <p:sldIdLst>
    <p:sldId id="257" r:id="rId6"/>
    <p:sldId id="331" r:id="rId7"/>
    <p:sldId id="330" r:id="rId8"/>
    <p:sldId id="259" r:id="rId9"/>
    <p:sldId id="263" r:id="rId10"/>
    <p:sldId id="324" r:id="rId11"/>
    <p:sldId id="325" r:id="rId12"/>
    <p:sldId id="311" r:id="rId13"/>
    <p:sldId id="305" r:id="rId14"/>
  </p:sldIdLst>
  <p:sldSz cx="12192000" cy="6858000"/>
  <p:notesSz cx="7315200" cy="96012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63F"/>
    <a:srgbClr val="E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6" autoAdjust="0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42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7B578-D55C-406C-8D6C-B3D2EBB0A81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7A7502-8A0F-4DBB-B0B9-73BF06A034E5}">
      <dgm:prSet custT="1"/>
      <dgm:spPr/>
      <dgm:t>
        <a:bodyPr/>
        <a:lstStyle/>
        <a:p>
          <a:r>
            <a:rPr lang="fi-FI" sz="1600" dirty="0"/>
            <a:t>Vuorovaikutus on tärkeä osa oppimisprosessia.</a:t>
          </a:r>
          <a:br>
            <a:rPr lang="fi-FI" sz="1500" dirty="0"/>
          </a:br>
          <a:endParaRPr lang="en-US" sz="1500" dirty="0"/>
        </a:p>
      </dgm:t>
    </dgm:pt>
    <dgm:pt modelId="{57F0100D-58F1-4652-A9CF-29CEB03A2BC7}" type="parTrans" cxnId="{A2CBDBFD-D800-441B-8C1F-3A9502753608}">
      <dgm:prSet/>
      <dgm:spPr/>
      <dgm:t>
        <a:bodyPr/>
        <a:lstStyle/>
        <a:p>
          <a:endParaRPr lang="en-US"/>
        </a:p>
      </dgm:t>
    </dgm:pt>
    <dgm:pt modelId="{FEAF0AC9-B03A-430E-BA9B-AFF7C44B08DD}" type="sibTrans" cxnId="{A2CBDBFD-D800-441B-8C1F-3A9502753608}">
      <dgm:prSet/>
      <dgm:spPr/>
      <dgm:t>
        <a:bodyPr/>
        <a:lstStyle/>
        <a:p>
          <a:endParaRPr lang="en-US"/>
        </a:p>
      </dgm:t>
    </dgm:pt>
    <dgm:pt modelId="{D0808F42-A932-4463-810C-D3BE20A3C964}">
      <dgm:prSet custT="1"/>
      <dgm:spPr/>
      <dgm:t>
        <a:bodyPr/>
        <a:lstStyle/>
        <a:p>
          <a:r>
            <a:rPr lang="fi-FI" sz="1600" dirty="0"/>
            <a:t>Henkilökohtainen palaute on osa vuorovaikutusta.</a:t>
          </a:r>
          <a:endParaRPr lang="en-US" sz="1600" dirty="0"/>
        </a:p>
      </dgm:t>
    </dgm:pt>
    <dgm:pt modelId="{F06565AA-0D45-40D8-8AC3-60D4D3C3B8A4}" type="parTrans" cxnId="{5B5C6293-C0EB-415A-A875-50E91CB770DC}">
      <dgm:prSet/>
      <dgm:spPr/>
      <dgm:t>
        <a:bodyPr/>
        <a:lstStyle/>
        <a:p>
          <a:endParaRPr lang="en-US"/>
        </a:p>
      </dgm:t>
    </dgm:pt>
    <dgm:pt modelId="{B51437B0-8B63-4885-8E5D-00C69289A049}" type="sibTrans" cxnId="{5B5C6293-C0EB-415A-A875-50E91CB770DC}">
      <dgm:prSet/>
      <dgm:spPr/>
      <dgm:t>
        <a:bodyPr/>
        <a:lstStyle/>
        <a:p>
          <a:endParaRPr lang="en-US"/>
        </a:p>
      </dgm:t>
    </dgm:pt>
    <dgm:pt modelId="{AEE06F46-8718-4910-B9AD-2EFE87E2FEAE}" type="pres">
      <dgm:prSet presAssocID="{0017B578-D55C-406C-8D6C-B3D2EBB0A815}" presName="root" presStyleCnt="0">
        <dgm:presLayoutVars>
          <dgm:dir/>
          <dgm:resizeHandles val="exact"/>
        </dgm:presLayoutVars>
      </dgm:prSet>
      <dgm:spPr/>
    </dgm:pt>
    <dgm:pt modelId="{C5EA678C-2EE7-40DF-A4A3-F096710150BD}" type="pres">
      <dgm:prSet presAssocID="{457A7502-8A0F-4DBB-B0B9-73BF06A034E5}" presName="compNode" presStyleCnt="0"/>
      <dgm:spPr/>
    </dgm:pt>
    <dgm:pt modelId="{D5423DD7-18B0-47F0-8EC4-16008E069A60}" type="pres">
      <dgm:prSet presAssocID="{457A7502-8A0F-4DBB-B0B9-73BF06A034E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skustelu"/>
        </a:ext>
      </dgm:extLst>
    </dgm:pt>
    <dgm:pt modelId="{226580C7-09C2-4078-8342-5ABA819E6D9A}" type="pres">
      <dgm:prSet presAssocID="{457A7502-8A0F-4DBB-B0B9-73BF06A034E5}" presName="spaceRect" presStyleCnt="0"/>
      <dgm:spPr/>
    </dgm:pt>
    <dgm:pt modelId="{2D27483D-42E2-4126-A36C-EDA6860AE0BA}" type="pres">
      <dgm:prSet presAssocID="{457A7502-8A0F-4DBB-B0B9-73BF06A034E5}" presName="textRect" presStyleLbl="revTx" presStyleIdx="0" presStyleCnt="2">
        <dgm:presLayoutVars>
          <dgm:chMax val="1"/>
          <dgm:chPref val="1"/>
        </dgm:presLayoutVars>
      </dgm:prSet>
      <dgm:spPr/>
    </dgm:pt>
    <dgm:pt modelId="{E7E48780-5EAC-40C5-B525-14B9C8E78A3B}" type="pres">
      <dgm:prSet presAssocID="{FEAF0AC9-B03A-430E-BA9B-AFF7C44B08DD}" presName="sibTrans" presStyleCnt="0"/>
      <dgm:spPr/>
    </dgm:pt>
    <dgm:pt modelId="{B300EBED-6EB6-4DEE-8D5C-C0B1FD00D305}" type="pres">
      <dgm:prSet presAssocID="{D0808F42-A932-4463-810C-D3BE20A3C964}" presName="compNode" presStyleCnt="0"/>
      <dgm:spPr/>
    </dgm:pt>
    <dgm:pt modelId="{51D7D2F8-4461-4328-9E0D-CEBBA293EBEF}" type="pres">
      <dgm:prSet presAssocID="{D0808F42-A932-4463-810C-D3BE20A3C96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1C36934F-EE68-4083-B6B0-D39ECF24DBC2}" type="pres">
      <dgm:prSet presAssocID="{D0808F42-A932-4463-810C-D3BE20A3C964}" presName="spaceRect" presStyleCnt="0"/>
      <dgm:spPr/>
    </dgm:pt>
    <dgm:pt modelId="{4D00DC8B-41A0-4626-BDEA-8AAC48750CDB}" type="pres">
      <dgm:prSet presAssocID="{D0808F42-A932-4463-810C-D3BE20A3C96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12D872D-6E8E-4277-B008-4E2811FAFE2A}" type="presOf" srcId="{457A7502-8A0F-4DBB-B0B9-73BF06A034E5}" destId="{2D27483D-42E2-4126-A36C-EDA6860AE0BA}" srcOrd="0" destOrd="0" presId="urn:microsoft.com/office/officeart/2018/2/layout/IconLabelList"/>
    <dgm:cxn modelId="{CDC7FC6C-80DA-4E77-A930-64DC7A6604B2}" type="presOf" srcId="{D0808F42-A932-4463-810C-D3BE20A3C964}" destId="{4D00DC8B-41A0-4626-BDEA-8AAC48750CDB}" srcOrd="0" destOrd="0" presId="urn:microsoft.com/office/officeart/2018/2/layout/IconLabelList"/>
    <dgm:cxn modelId="{5B5C6293-C0EB-415A-A875-50E91CB770DC}" srcId="{0017B578-D55C-406C-8D6C-B3D2EBB0A815}" destId="{D0808F42-A932-4463-810C-D3BE20A3C964}" srcOrd="1" destOrd="0" parTransId="{F06565AA-0D45-40D8-8AC3-60D4D3C3B8A4}" sibTransId="{B51437B0-8B63-4885-8E5D-00C69289A049}"/>
    <dgm:cxn modelId="{FEF383D1-C4B4-4A9A-A776-7F846C054B9F}" type="presOf" srcId="{0017B578-D55C-406C-8D6C-B3D2EBB0A815}" destId="{AEE06F46-8718-4910-B9AD-2EFE87E2FEAE}" srcOrd="0" destOrd="0" presId="urn:microsoft.com/office/officeart/2018/2/layout/IconLabelList"/>
    <dgm:cxn modelId="{A2CBDBFD-D800-441B-8C1F-3A9502753608}" srcId="{0017B578-D55C-406C-8D6C-B3D2EBB0A815}" destId="{457A7502-8A0F-4DBB-B0B9-73BF06A034E5}" srcOrd="0" destOrd="0" parTransId="{57F0100D-58F1-4652-A9CF-29CEB03A2BC7}" sibTransId="{FEAF0AC9-B03A-430E-BA9B-AFF7C44B08DD}"/>
    <dgm:cxn modelId="{4EB6E42E-DB97-422B-860E-B9B57A7B1DB2}" type="presParOf" srcId="{AEE06F46-8718-4910-B9AD-2EFE87E2FEAE}" destId="{C5EA678C-2EE7-40DF-A4A3-F096710150BD}" srcOrd="0" destOrd="0" presId="urn:microsoft.com/office/officeart/2018/2/layout/IconLabelList"/>
    <dgm:cxn modelId="{CD77A750-7ED4-40AC-9A0E-6A32FCEA2175}" type="presParOf" srcId="{C5EA678C-2EE7-40DF-A4A3-F096710150BD}" destId="{D5423DD7-18B0-47F0-8EC4-16008E069A60}" srcOrd="0" destOrd="0" presId="urn:microsoft.com/office/officeart/2018/2/layout/IconLabelList"/>
    <dgm:cxn modelId="{FB033B8B-560F-4189-8E28-92E5641C69B5}" type="presParOf" srcId="{C5EA678C-2EE7-40DF-A4A3-F096710150BD}" destId="{226580C7-09C2-4078-8342-5ABA819E6D9A}" srcOrd="1" destOrd="0" presId="urn:microsoft.com/office/officeart/2018/2/layout/IconLabelList"/>
    <dgm:cxn modelId="{2A800189-2380-48A2-ADA4-31EC7F3F1A86}" type="presParOf" srcId="{C5EA678C-2EE7-40DF-A4A3-F096710150BD}" destId="{2D27483D-42E2-4126-A36C-EDA6860AE0BA}" srcOrd="2" destOrd="0" presId="urn:microsoft.com/office/officeart/2018/2/layout/IconLabelList"/>
    <dgm:cxn modelId="{98DDC8EE-DBC9-49C2-8533-5E1DFBC8A341}" type="presParOf" srcId="{AEE06F46-8718-4910-B9AD-2EFE87E2FEAE}" destId="{E7E48780-5EAC-40C5-B525-14B9C8E78A3B}" srcOrd="1" destOrd="0" presId="urn:microsoft.com/office/officeart/2018/2/layout/IconLabelList"/>
    <dgm:cxn modelId="{10465FF4-BA30-420E-8631-1C344529746E}" type="presParOf" srcId="{AEE06F46-8718-4910-B9AD-2EFE87E2FEAE}" destId="{B300EBED-6EB6-4DEE-8D5C-C0B1FD00D305}" srcOrd="2" destOrd="0" presId="urn:microsoft.com/office/officeart/2018/2/layout/IconLabelList"/>
    <dgm:cxn modelId="{489070C3-B8CF-425F-B736-E528177624F0}" type="presParOf" srcId="{B300EBED-6EB6-4DEE-8D5C-C0B1FD00D305}" destId="{51D7D2F8-4461-4328-9E0D-CEBBA293EBEF}" srcOrd="0" destOrd="0" presId="urn:microsoft.com/office/officeart/2018/2/layout/IconLabelList"/>
    <dgm:cxn modelId="{23D01203-45E9-4BE1-BD24-8C5D609D15CC}" type="presParOf" srcId="{B300EBED-6EB6-4DEE-8D5C-C0B1FD00D305}" destId="{1C36934F-EE68-4083-B6B0-D39ECF24DBC2}" srcOrd="1" destOrd="0" presId="urn:microsoft.com/office/officeart/2018/2/layout/IconLabelList"/>
    <dgm:cxn modelId="{9145F269-94C0-469B-BF65-00064106A930}" type="presParOf" srcId="{B300EBED-6EB6-4DEE-8D5C-C0B1FD00D305}" destId="{4D00DC8B-41A0-4626-BDEA-8AAC48750CD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23DD7-18B0-47F0-8EC4-16008E069A60}">
      <dsp:nvSpPr>
        <dsp:cNvPr id="0" name=""/>
        <dsp:cNvSpPr/>
      </dsp:nvSpPr>
      <dsp:spPr>
        <a:xfrm>
          <a:off x="718025" y="1198496"/>
          <a:ext cx="1093500" cy="1093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7483D-42E2-4126-A36C-EDA6860AE0BA}">
      <dsp:nvSpPr>
        <dsp:cNvPr id="0" name=""/>
        <dsp:cNvSpPr/>
      </dsp:nvSpPr>
      <dsp:spPr>
        <a:xfrm>
          <a:off x="49775" y="2616160"/>
          <a:ext cx="2430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Vuorovaikutus on tärkeä osa oppimisprosessia.</a:t>
          </a:r>
          <a:br>
            <a:rPr lang="fi-FI" sz="1500" kern="1200" dirty="0"/>
          </a:br>
          <a:endParaRPr lang="en-US" sz="1500" kern="1200" dirty="0"/>
        </a:p>
      </dsp:txBody>
      <dsp:txXfrm>
        <a:off x="49775" y="2616160"/>
        <a:ext cx="2430000" cy="742500"/>
      </dsp:txXfrm>
    </dsp:sp>
    <dsp:sp modelId="{51D7D2F8-4461-4328-9E0D-CEBBA293EBEF}">
      <dsp:nvSpPr>
        <dsp:cNvPr id="0" name=""/>
        <dsp:cNvSpPr/>
      </dsp:nvSpPr>
      <dsp:spPr>
        <a:xfrm>
          <a:off x="3573275" y="1198496"/>
          <a:ext cx="1093500" cy="1093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0DC8B-41A0-4626-BDEA-8AAC48750CDB}">
      <dsp:nvSpPr>
        <dsp:cNvPr id="0" name=""/>
        <dsp:cNvSpPr/>
      </dsp:nvSpPr>
      <dsp:spPr>
        <a:xfrm>
          <a:off x="2905025" y="2616160"/>
          <a:ext cx="2430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Henkilökohtainen palaute on osa vuorovaikutusta.</a:t>
          </a:r>
          <a:endParaRPr lang="en-US" sz="1600" kern="1200" dirty="0"/>
        </a:p>
      </dsp:txBody>
      <dsp:txXfrm>
        <a:off x="2905025" y="2616160"/>
        <a:ext cx="2430000" cy="74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11.4.2022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11.4.2022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19138"/>
            <a:ext cx="64039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oin.jyu.fi/fi/opintotarjonta/informaatioteknologia/kyberturvallisuu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voin.jyu.fi/fi/opintotarjonta/kehosta-mitattava-hyvinvointitieto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hlinkClick r:id="rId3" tooltip="Kansalaisen kyberturvallisuus"/>
              </a:rPr>
              <a:t>Kansalaisen kyberturvallisuus (2 op)</a:t>
            </a:r>
            <a:r>
              <a:rPr lang="fi-FI" dirty="0"/>
              <a:t>, </a:t>
            </a:r>
            <a:r>
              <a:rPr lang="fi-FI" dirty="0">
                <a:hlinkClick r:id="rId4"/>
              </a:rPr>
              <a:t>Kehosta mitattava hyvinvointitieto 2 op</a:t>
            </a:r>
            <a:r>
              <a:rPr lang="fi-FI" dirty="0"/>
              <a:t>, Kesäyliopiston näkökulma: avoimia yliopisto-opintoja muista yliopistoista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673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2130323" y="2285614"/>
            <a:ext cx="7931353" cy="2508793"/>
          </a:xfrm>
          <a:effectLst/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sz="4000" dirty="0">
                <a:solidFill>
                  <a:srgbClr val="F1563F"/>
                </a:solidFill>
                <a:latin typeface="Aleo" panose="020F0802020204030203" pitchFamily="34" charset="0"/>
              </a:rPr>
              <a:t>JYU.</a:t>
            </a:r>
            <a:br>
              <a:rPr lang="fi-FI" sz="4000" dirty="0">
                <a:latin typeface="Aleo" panose="020F0802020204030203" pitchFamily="34" charset="0"/>
              </a:rPr>
            </a:br>
            <a:r>
              <a:rPr lang="fi-FI" sz="4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TULEVAISUUDEN </a:t>
            </a:r>
            <a:br>
              <a:rPr lang="fi-FI" sz="4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</a:br>
            <a:r>
              <a:rPr lang="fi-FI" sz="4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PALVELUKSESSA</a:t>
            </a:r>
            <a:br>
              <a:rPr lang="fi-FI" sz="4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</a:br>
            <a:r>
              <a:rPr lang="fi-FI" sz="4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VUODESTA 1863.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4" y="344807"/>
            <a:ext cx="2031492" cy="131889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C1E2B17-B043-41C3-BD44-39B2F943418C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B56903C-B9CF-2C40-828C-AEAC0350D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48"/>
          <a:stretch/>
        </p:blipFill>
        <p:spPr>
          <a:xfrm>
            <a:off x="-1" y="0"/>
            <a:ext cx="12191973" cy="668312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135549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152666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4A83A5A-3D8A-41AE-91D5-B6874CABBA99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09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C43EA60-586E-4447-B142-D885A9937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5"/>
            <a:ext cx="12191961" cy="635815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201250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218367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AAEED78-C1BC-45E8-B8AE-1BFFE2D65150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513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12191972" cy="654048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71879" y="3378458"/>
            <a:ext cx="5442884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395575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6B4E4B-E68E-4C3B-BF83-17471A8A4BD2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59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C405C7BE-9AE5-4149-9E84-1AF29ADDA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0"/>
          <a:stretch/>
        </p:blipFill>
        <p:spPr>
          <a:xfrm>
            <a:off x="-38107" y="-1"/>
            <a:ext cx="12230092" cy="66335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201250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218367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3BC0B09-0106-493E-8E0E-38299726A7EC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101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B6EBE2C-9206-9E41-B5CB-1749E33FF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958" b="7006"/>
          <a:stretch/>
        </p:blipFill>
        <p:spPr>
          <a:xfrm>
            <a:off x="0" y="0"/>
            <a:ext cx="12192000" cy="644996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3326318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5343435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3AE1412-1207-426E-8AE1-7FEE3C4D4D64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831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8F56E0B-2F1A-5C4C-AE4F-D350B293C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71" cy="660873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46091" y="3416840"/>
            <a:ext cx="6006247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46091" y="5433956"/>
            <a:ext cx="6006247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E21C3CD-C745-4A5A-B421-472B8F510E7C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F474B01-B130-B346-8A70-DECF900B3FD9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4" name="Suorakulmio 15">
              <a:extLst>
                <a:ext uri="{FF2B5EF4-FFF2-40B4-BE49-F238E27FC236}">
                  <a16:creationId xmlns:a16="http://schemas.microsoft.com/office/drawing/2014/main" id="{5D157C97-AE15-5749-A26B-6B9E9FB02553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12D412C8-8E35-674A-B162-72462FE7D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931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24C720A-128E-8148-83DF-BC7608AC2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03" y="0"/>
            <a:ext cx="8185227" cy="6528693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E5F4580-134D-4302-B5AF-B0BAAE4813AC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F1AE4CED-F1BA-964E-911A-6F107B03C2F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7C5C6DB-3CB5-464E-80B7-2CC30F112BE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43E5D273-1B11-4C49-B769-A1F65F535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068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FC455C4-101A-A641-8304-303C533CC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1114" y="-12141"/>
            <a:ext cx="6967954" cy="655476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289E6AD-86C0-4700-998C-9F20986F2084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F288E0-BA71-B240-A3CD-875C088D794B}"/>
              </a:ext>
            </a:extLst>
          </p:cNvPr>
          <p:cNvGrpSpPr/>
          <p:nvPr userDrawn="1"/>
        </p:nvGrpSpPr>
        <p:grpSpPr>
          <a:xfrm>
            <a:off x="609600" y="-10696"/>
            <a:ext cx="763388" cy="1028096"/>
            <a:chOff x="457200" y="0"/>
            <a:chExt cx="763388" cy="1028096"/>
          </a:xfrm>
        </p:grpSpPr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B9D2F8A7-D776-D946-B227-2854B04F52B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>
              <a:extLst>
                <a:ext uri="{FF2B5EF4-FFF2-40B4-BE49-F238E27FC236}">
                  <a16:creationId xmlns:a16="http://schemas.microsoft.com/office/drawing/2014/main" id="{C5218B57-BCD5-A041-97DB-117A2C2BC4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363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13A19E1-1B1C-D04B-9551-8E5C2BCB1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7000" y="0"/>
            <a:ext cx="7514999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5039C512-5E7E-4D24-9CA4-D28F5311431E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462F4281-2BCD-2145-8BBB-B4E0D5A44E4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3016C36-37CC-F543-8099-1045FAB3272E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34F1AE1-979D-3E47-9917-E7FC2F789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19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E1A0164-2F47-B34B-A51D-EE1CFC38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424"/>
            <a:ext cx="12192000" cy="383540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A3023B7-C2B7-4128-95F5-8B1DD3624854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52BBDAF-4FB1-394A-9567-3BB92C74A39C}"/>
              </a:ext>
            </a:extLst>
          </p:cNvPr>
          <p:cNvGrpSpPr/>
          <p:nvPr userDrawn="1"/>
        </p:nvGrpSpPr>
        <p:grpSpPr>
          <a:xfrm>
            <a:off x="609601" y="0"/>
            <a:ext cx="763388" cy="1028096"/>
            <a:chOff x="457201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6580AA72-B35B-8F4F-8F04-5965515A2D21}"/>
                </a:ext>
              </a:extLst>
            </p:cNvPr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F7D24B1F-032E-514A-BEAF-3D9DE2D9B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50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5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tx2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F7FB695-3E64-418A-8624-9E574211F09A}" type="datetime1">
              <a:rPr lang="fi-FI" smtClean="0"/>
              <a:t>11.4.2022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DE20CDB-3AAF-234D-B1E6-880008B18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54" y="1084392"/>
            <a:ext cx="2031492" cy="1318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B81E7E4-FC8C-D946-B056-326E46CD0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377914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0855447-1E8F-4E0E-9FD4-5A6DC65AAE1C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6" name="Group 23">
            <a:extLst>
              <a:ext uri="{FF2B5EF4-FFF2-40B4-BE49-F238E27FC236}">
                <a16:creationId xmlns:a16="http://schemas.microsoft.com/office/drawing/2014/main" id="{528E2714-A8CF-6B42-B74E-67A5E0367BE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7F91791D-97D0-384B-9B55-B9C46963927A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7FA66311-70AC-224B-B8AB-2FE67B5BA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162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02"/>
            <a:ext cx="12196390" cy="3529311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A4C83EF9-52B1-4F44-9CB4-C7CC04ED481D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035921" y="3720201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id="{AF70CA8E-4F4E-E94F-A0CA-C91F9F2C5B9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500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47"/>
            <a:ext cx="12196390" cy="3459257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0E4E996-DE53-4790-83EF-0699AF688344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035921" y="3720201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id="{AF70CA8E-4F4E-E94F-A0CA-C91F9F2C5B9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719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6"/>
            <a:ext cx="12196390" cy="3827538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5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6" y="3227296"/>
            <a:ext cx="4721412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6" y="5162832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5231DA6-7487-4D36-9C72-8B155928A4ED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035921" y="3720201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id="{AF70CA8E-4F4E-E94F-A0CA-C91F9F2C5B91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055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A8A4A9FD-F0C5-4CE5-B28C-354084945241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699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93F4FD-B821-490A-A303-FA59F9E6DE21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0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844699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697090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E06EF53-F72A-4A06-AFB0-D7ABADFBF8FB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68B5175-21A0-4DF5-8951-A564C3DA1273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A01656B-14AA-42BF-82A8-0523AAEE8FC7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341344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5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2503395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ABF9B76F-27FE-4932-A996-6C9BB75AE677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34FBF98-1656-2740-8CFF-CE4CC7304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792" r="-12"/>
          <a:stretch/>
        </p:blipFill>
        <p:spPr>
          <a:xfrm>
            <a:off x="-14909" y="0"/>
            <a:ext cx="12206909" cy="653476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728182"/>
            <a:ext cx="588199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745298"/>
            <a:ext cx="5881992" cy="11065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0" name="Suora yhdysviiva 19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0B5A9DD-86D7-40C0-A81C-1DADA46B0D53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3" name="Group 23">
            <a:extLst>
              <a:ext uri="{FF2B5EF4-FFF2-40B4-BE49-F238E27FC236}">
                <a16:creationId xmlns:a16="http://schemas.microsoft.com/office/drawing/2014/main" id="{020759A4-4F07-FF48-82FC-FC5BE1B66EB8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5" name="Suorakulmio 15">
              <a:extLst>
                <a:ext uri="{FF2B5EF4-FFF2-40B4-BE49-F238E27FC236}">
                  <a16:creationId xmlns:a16="http://schemas.microsoft.com/office/drawing/2014/main" id="{456FB161-DE53-3440-A39D-295F315637D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7" name="Kuva 21">
              <a:extLst>
                <a:ext uri="{FF2B5EF4-FFF2-40B4-BE49-F238E27FC236}">
                  <a16:creationId xmlns:a16="http://schemas.microsoft.com/office/drawing/2014/main" id="{E9A57E90-65B0-A34F-A2C6-F6CD8BAF0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207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C021C34C-77A1-4232-9268-7FB585DFC237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87710DF-F844-4A2A-B0E0-19720BEE429C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31DD580-0A5A-48A0-A2C1-081F5C131129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595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23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39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/>
          <p:cNvSpPr/>
          <p:nvPr userDrawn="1"/>
        </p:nvSpPr>
        <p:spPr>
          <a:xfrm rot="5400000">
            <a:off x="11124909" y="-29066"/>
            <a:ext cx="763388" cy="13707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8081" y="165392"/>
            <a:ext cx="323551" cy="981880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5048CEE5-C51C-4380-9F40-1DE4102F0043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7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2"/>
            <a:ext cx="7636336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13" y="1045884"/>
            <a:ext cx="2729923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7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2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2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2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89315432-FC53-4385-8647-2189B971093E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4515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86A984A-8509-40D6-88F0-A00AC95A5B62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7152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20C548F-C35E-7C44-A29A-BA7C2724C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26"/>
            <a:ext cx="12191998" cy="383611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12192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085664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963083" y="5314392"/>
            <a:ext cx="10456884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85005947-3D76-46F1-92F9-72941EF6376D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8520AD43-6A80-6B48-A3EB-AAB4EEE50EDD}"/>
              </a:ext>
            </a:extLst>
          </p:cNvPr>
          <p:cNvGrpSpPr/>
          <p:nvPr userDrawn="1"/>
        </p:nvGrpSpPr>
        <p:grpSpPr>
          <a:xfrm>
            <a:off x="609601" y="0"/>
            <a:ext cx="763388" cy="1028096"/>
            <a:chOff x="457201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BCECDB1D-D9FB-A34E-AADD-25549FAC13EE}"/>
                </a:ext>
              </a:extLst>
            </p:cNvPr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5C7D53FA-D418-F646-A856-4613AEB08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758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975F191-867E-9E46-AC1A-C5459AC9C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917" b="7917"/>
          <a:stretch/>
        </p:blipFill>
        <p:spPr>
          <a:xfrm>
            <a:off x="11007" y="1"/>
            <a:ext cx="12222178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2A5F256A-8C8E-4756-8B9E-A34186CFC1D0}" type="datetime1">
              <a:rPr lang="fi-FI" smtClean="0"/>
              <a:t>11.4.2022</a:t>
            </a:fld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0960279E-6E11-1C47-9502-10B260F59E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427075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99AA18F-667B-9043-A5B4-6DE4DA6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465"/>
          <a:stretch/>
        </p:blipFill>
        <p:spPr>
          <a:xfrm>
            <a:off x="23149" y="0"/>
            <a:ext cx="12168851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E1106AA-5B97-4402-BC3C-1151672CC93C}" type="datetime1">
              <a:rPr lang="fi-FI" smtClean="0"/>
              <a:t>11.4.2022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B9A4302-F2B8-9E43-892C-249DFBA80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7881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E3D7F98-E563-BE45-AC86-738A93C06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6" b="-2176"/>
          <a:stretch/>
        </p:blipFill>
        <p:spPr>
          <a:xfrm>
            <a:off x="-1" y="-2367"/>
            <a:ext cx="12191986" cy="6741675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5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B3DF719-91A2-46F0-B94D-CC0FD903C1CD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D4805FA-630D-4B4B-ACF8-4EF8905EE13B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6" name="Suorakulmio 15">
              <a:extLst>
                <a:ext uri="{FF2B5EF4-FFF2-40B4-BE49-F238E27FC236}">
                  <a16:creationId xmlns:a16="http://schemas.microsoft.com/office/drawing/2014/main" id="{54B75E83-71E5-E943-ACB7-47456EEEA50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383C001A-2A6A-0D43-BD20-BE1EDD0870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46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A3EC19E-619F-DA4F-9C93-D0E22AE4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798" b="143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20806"/>
            <a:ext cx="1108303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3D955E7-DE5D-464A-B2C7-3379E9B7E032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20806"/>
            <a:ext cx="2863544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20806"/>
            <a:ext cx="605355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2080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8D421ED3-9D51-8943-8630-1126939C2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613406"/>
            <a:ext cx="2456183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1414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4123533-2AA0-814F-923A-653332635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9323" y="-1"/>
            <a:ext cx="6968368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09601" y="1516843"/>
            <a:ext cx="632168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7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9F71E382-DE60-4963-81A7-6351ECDF82A7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51A010F2-C6FE-D245-B2ED-08F00B96E94D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0BB4F035-8711-2247-8FE9-F4EE050581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954DDE7-4282-3945-B9C6-B0CCE7E79F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229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1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E32427C-52DB-435C-AE8D-2D9A78C8B98E}" type="datetime1">
              <a:rPr lang="fi-FI" smtClean="0"/>
              <a:t>11.4.2022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9998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7FC8AB4-BAF4-4D42-8872-AFDC24CCDD75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5927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9AA285B-F5FB-48E8-9E8F-9D20CFE3E443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5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0CBC3C4-7E9F-4D5C-9AE6-9858016C1106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85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2435E05-882E-487F-8F92-FA8A4A13627E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05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9521-BE67-4899-9D66-A6004EC8346E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85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5F2A8-0E19-4A6C-8620-E482DF92A49E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96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5DB4A7-9188-4095-84E1-E1DCB0ECE150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63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1C5C562-1EF7-C94D-94F1-E012ACD14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3" y="18437"/>
            <a:ext cx="12192000" cy="6464299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8045CB57-CC3C-4468-9D3F-AC82B2B957A0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60159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FC9E98-C3B4-4609-BD80-85D9B3F8898B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1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C303AC-00DE-4A76-B195-7695749E5363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95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CE15D4-FA64-420B-9AFA-D27A5DC99D4A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27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3444F-85E1-4DC9-8EA2-A919F80CF21D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38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174A7B-F398-422A-9274-A7A0A77AE029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922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6F59-3B3E-4434-8A80-1A363BC70A00}" type="datetime1">
              <a:rPr lang="fi-FI" smtClean="0"/>
              <a:t>11.4.2022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582CA-7D08-4C64-A2BA-A286A40F9810}" type="datetime1">
              <a:rPr lang="fi-FI" smtClean="0"/>
              <a:t>11.4.2022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05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341A2-48E2-4BFE-BD0D-9B7D2B6441E4}" type="datetime1">
              <a:rPr lang="fi-FI" smtClean="0"/>
              <a:t>11.4.2022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33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972CC-29C7-4312-AA7D-FC0D130E2651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44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C5881-BBB2-4666-A10D-F4C42740CE29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0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FF628D5-D368-D744-8C2F-C19CE2199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68"/>
          <a:stretch/>
        </p:blipFill>
        <p:spPr>
          <a:xfrm>
            <a:off x="-1" y="1"/>
            <a:ext cx="12191995" cy="654115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3384595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5401711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C21A7B6-8ACD-4ECB-AA48-E2C3867ED96B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947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3183C9-4B92-47A3-9B0C-4F7FFD5778B3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56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D172078D-D4CF-4F8B-89D4-683D8E317D99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79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6703-07DF-4528-8F0F-740BB826187F}" type="datetime1">
              <a:rPr lang="fi-FI" smtClean="0"/>
              <a:t>11.4.2022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76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4B8D-95FF-4589-9B9A-3A6306CC07E9}" type="datetime1">
              <a:rPr lang="fi-FI" smtClean="0"/>
              <a:t>11.4.2022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6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0EBD-CCAD-42A7-BEF7-F6A4385AEC96}" type="datetime1">
              <a:rPr lang="fi-FI" smtClean="0"/>
              <a:t>11.4.2022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2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0593-6CFC-4FA8-9168-1F36779AADF9}" type="datetime1">
              <a:rPr lang="fi-FI" smtClean="0"/>
              <a:t>11.4.2022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5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5A953-C7A8-4DC0-B83F-3DF5D37EDE88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98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6809-94E2-48DA-B120-4BBAD84AC78E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6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9941DD-DFFB-4F5E-804F-172516824F1B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94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368543-CE59-49F8-867C-8A3FBAAD7A9F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5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BFED53C-40DF-4E4A-87A1-5AD08D886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4161"/>
            <a:ext cx="12192000" cy="6532785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9CF743-3044-4DB3-9A43-74BC66F9EE93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410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14E90D-FE23-4FB2-9E95-A78C890E1071}" type="datetime1">
              <a:rPr lang="fi-FI" smtClean="0"/>
              <a:t>11.4.2022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1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BE958-3B47-436D-8DD1-2D5CAB1F4512}" type="datetime1">
              <a:rPr lang="fi-FI" smtClean="0"/>
              <a:t>11.4.2022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38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03B9F0-AC92-4F95-88F1-368CC87E5C5E}" type="datetime1">
              <a:rPr lang="fi-FI" smtClean="0"/>
              <a:t>11.4.2022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Rectangle 8"/>
          <p:cNvSpPr/>
          <p:nvPr userDrawn="1"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550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5665-A412-4858-82BF-B092FC41CFF7}" type="datetime1">
              <a:rPr lang="fi-FI" smtClean="0"/>
              <a:t>11.4.2022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67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990C-8331-4DA1-97FF-1E3F516B1243}" type="datetime1">
              <a:rPr lang="fi-FI" smtClean="0"/>
              <a:t>11.4.2022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20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31D3040-EC68-41B6-B426-75D972819FB0}" type="datetime1">
              <a:rPr lang="fi-FI" smtClean="0"/>
              <a:t>11.4.2022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562767B-731B-4464-9ABA-9ADF7EB493B6}" type="datetime1">
              <a:rPr lang="fi-FI" smtClean="0"/>
              <a:t>11.4.2022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68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B8B2A89-1602-4E9D-8AE2-C3B623ABF8B4}" type="datetime1">
              <a:rPr lang="fi-FI" smtClean="0"/>
              <a:t>11.4.2022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02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2BBFBBC-9947-494E-8801-827AD1579B09}" type="datetime1">
              <a:rPr lang="fi-FI" smtClean="0"/>
              <a:t>11.4.2022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97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78DB495-543E-C34B-ACBE-FE7ACADAB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4744"/>
            <a:ext cx="12191989" cy="6570760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609600" y="2829276"/>
            <a:ext cx="7259688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609600" y="4846392"/>
            <a:ext cx="7259688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213F239-5DE0-470E-853E-A0C6D8E2F91E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93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BE6E098-BCEF-D24C-B681-E8BBD7547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19" b="-1519"/>
          <a:stretch/>
        </p:blipFill>
        <p:spPr>
          <a:xfrm>
            <a:off x="-1" y="9458"/>
            <a:ext cx="12191973" cy="668469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255076" y="2830749"/>
            <a:ext cx="7259688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255076" y="4847866"/>
            <a:ext cx="7259688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3BA1AD-FF57-4A7D-8312-751058D308A9}" type="datetime1">
              <a:rPr lang="fi-FI" smtClean="0"/>
              <a:t>11.4.2022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10751376" y="0"/>
            <a:ext cx="763388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030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image" Target="../media/image32.pn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4ACDDF29-23AF-4A99-9AFE-4767043886BA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3" r:id="rId2"/>
    <p:sldLayoutId id="2147483689" r:id="rId3"/>
    <p:sldLayoutId id="2147483701" r:id="rId4"/>
    <p:sldLayoutId id="2147483703" r:id="rId5"/>
    <p:sldLayoutId id="2147483779" r:id="rId6"/>
    <p:sldLayoutId id="2147483777" r:id="rId7"/>
    <p:sldLayoutId id="2147483778" r:id="rId8"/>
    <p:sldLayoutId id="2147483704" r:id="rId9"/>
    <p:sldLayoutId id="2147483774" r:id="rId10"/>
    <p:sldLayoutId id="2147483767" r:id="rId11"/>
    <p:sldLayoutId id="2147483768" r:id="rId12"/>
    <p:sldLayoutId id="2147483769" r:id="rId13"/>
    <p:sldLayoutId id="2147483772" r:id="rId14"/>
    <p:sldLayoutId id="2147483770" r:id="rId15"/>
    <p:sldLayoutId id="2147483775" r:id="rId16"/>
    <p:sldLayoutId id="2147483686" r:id="rId17"/>
    <p:sldLayoutId id="2147483687" r:id="rId18"/>
    <p:sldLayoutId id="2147483776" r:id="rId19"/>
    <p:sldLayoutId id="2147483722" r:id="rId20"/>
  </p:sldLayoutIdLst>
  <p:hf sldNum="0"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8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5" y="6592626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774EA6A5-37BE-40A8-BA88-2B9E28440423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6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6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3F3E354D-E954-FF46-ABEB-7E97F78C7665}"/>
              </a:ext>
            </a:extLst>
          </p:cNvPr>
          <p:cNvGrpSpPr/>
          <p:nvPr userDrawn="1"/>
        </p:nvGrpSpPr>
        <p:grpSpPr>
          <a:xfrm>
            <a:off x="10819012" y="-17241"/>
            <a:ext cx="763388" cy="1028096"/>
            <a:chOff x="457200" y="0"/>
            <a:chExt cx="763388" cy="1028096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3AFE227F-863F-ED4F-9AC6-9CBB38936874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C9E943F7-B44B-3842-B8E5-821E0BA4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80" r:id="rId2"/>
    <p:sldLayoutId id="2147483781" r:id="rId3"/>
    <p:sldLayoutId id="2147483718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57" r:id="rId12"/>
    <p:sldLayoutId id="2147483782" r:id="rId13"/>
  </p:sldLayoutIdLst>
  <p:hf sldNum="0"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6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7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CE800D2D-9CAB-4C70-B8E3-D7D66FFE4C34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8" r:id="rId2"/>
    <p:sldLayoutId id="2147483760" r:id="rId3"/>
    <p:sldLayoutId id="2147483773" r:id="rId4"/>
  </p:sldLayoutIdLst>
  <p:hf sldNum="0"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6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7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7DA8E156-AB7B-418C-8BF0-26C16B3B2B26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48E4C842-9D56-0E4E-9344-4F6611C275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32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5" r:id="rId2"/>
    <p:sldLayoutId id="2147483747" r:id="rId3"/>
    <p:sldLayoutId id="2147483763" r:id="rId4"/>
    <p:sldLayoutId id="2147483764" r:id="rId5"/>
  </p:sldLayoutIdLst>
  <p:hf sldNum="0" hdr="0"/>
  <p:txStyles>
    <p:titleStyle>
      <a:lvl1pPr algn="ctr" defTabSz="4572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1pPr>
      <a:lvl2pPr marL="742950" indent="-28575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09E99790-A5AA-4C9F-86E4-F2AE5C5929B8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 userDrawn="1"/>
        </p:nvSpPr>
        <p:spPr>
          <a:xfrm>
            <a:off x="12031551" y="6877509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9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DF0E-79CC-4AD4-9282-BDA748660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Jyväskylän yliopiston avoin yliopisto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DCE36-DFEA-49B5-9C94-1C08F4DFCF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Avoin sinulle. Avoin kaikille.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3BD7A-A09F-4D82-B119-CE370935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8AB4-BAF4-4D42-8872-AFDC24CCDD75}" type="datetime1">
              <a:rPr lang="fi-FI" smtClean="0"/>
              <a:t>11.4.2022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42CC-ED38-43FF-9EA2-1EE00D9D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900" b="0" i="0" kern="1200" cap="all" spc="5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9D064-1A71-4202-B860-A7740089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900" b="0" i="0" kern="1200" cap="all" spc="5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548902-A2E1-4711-A467-290FB9FE5D63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083A0D3-3374-4F40-9C74-64CFAC8E3406}"/>
              </a:ext>
            </a:extLst>
          </p:cNvPr>
          <p:cNvSpPr txBox="1"/>
          <p:nvPr/>
        </p:nvSpPr>
        <p:spPr>
          <a:xfrm>
            <a:off x="9126045" y="5230231"/>
            <a:ext cx="281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>
                <a:solidFill>
                  <a:schemeClr val="bg1"/>
                </a:solidFill>
                <a:latin typeface="Aleo" panose="020F0802020204030203" pitchFamily="34" charset="0"/>
              </a:rPr>
              <a:t>OsaajaKS</a:t>
            </a:r>
            <a:r>
              <a:rPr lang="fi-FI" sz="1200" dirty="0">
                <a:solidFill>
                  <a:schemeClr val="bg1"/>
                </a:solidFill>
                <a:latin typeface="Aleo" panose="020F0802020204030203" pitchFamily="34" charset="0"/>
              </a:rPr>
              <a:t>-keskiviikko 20.4.2022</a:t>
            </a:r>
          </a:p>
          <a:p>
            <a:endParaRPr lang="fi-FI" sz="1200" dirty="0">
              <a:solidFill>
                <a:schemeClr val="bg1"/>
              </a:solidFill>
              <a:latin typeface="Aleo" panose="020F0802020204030203" pitchFamily="34" charset="0"/>
            </a:endParaRPr>
          </a:p>
          <a:p>
            <a:r>
              <a:rPr lang="fi-FI" sz="1200" dirty="0">
                <a:solidFill>
                  <a:schemeClr val="bg1"/>
                </a:solidFill>
                <a:latin typeface="Aleo" panose="020F0802020204030203" pitchFamily="34" charset="0"/>
              </a:rPr>
              <a:t>koulutussuunnittelija, opintoneuvoja</a:t>
            </a:r>
          </a:p>
          <a:p>
            <a:r>
              <a:rPr lang="fi-FI" sz="1200" dirty="0">
                <a:solidFill>
                  <a:schemeClr val="bg1"/>
                </a:solidFill>
                <a:latin typeface="Aleo" panose="020F0802020204030203" pitchFamily="34" charset="0"/>
              </a:rPr>
              <a:t>Riina Kärkkäinen</a:t>
            </a:r>
          </a:p>
        </p:txBody>
      </p:sp>
    </p:spTree>
    <p:extLst>
      <p:ext uri="{BB962C8B-B14F-4D97-AF65-F5344CB8AC3E}">
        <p14:creationId xmlns:p14="http://schemas.microsoft.com/office/powerpoint/2010/main" val="2527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B9F372-8F08-4BBC-994C-6571658A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08F5CB2-4490-46ED-82F7-2F30CA97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656B-14AA-42BF-82A8-0523AAEE8FC7}" type="datetime1">
              <a:rPr lang="fi-FI" smtClean="0"/>
              <a:t>11.4.2022</a:t>
            </a:fld>
            <a:endParaRPr lang="fi-FI" dirty="0"/>
          </a:p>
        </p:txBody>
      </p:sp>
      <p:pic>
        <p:nvPicPr>
          <p:cNvPr id="5" name="Kuva 4" descr="Kuva, joka sisältää kohteen ulko&#10;&#10;Kuvaus luotu automaattisesti">
            <a:extLst>
              <a:ext uri="{FF2B5EF4-FFF2-40B4-BE49-F238E27FC236}">
                <a16:creationId xmlns:a16="http://schemas.microsoft.com/office/drawing/2014/main" id="{E9D5C977-CFDD-4768-826E-A1AB123E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182" y="1157591"/>
            <a:ext cx="7171231" cy="478761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949CC15-E0AC-4E44-96C1-388A1CBD3362}"/>
              </a:ext>
            </a:extLst>
          </p:cNvPr>
          <p:cNvSpPr txBox="1"/>
          <p:nvPr/>
        </p:nvSpPr>
        <p:spPr>
          <a:xfrm>
            <a:off x="419586" y="1157591"/>
            <a:ext cx="405475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2400" b="1" dirty="0">
                <a:solidFill>
                  <a:schemeClr val="accent2"/>
                </a:solidFill>
                <a:latin typeface="Aleo" panose="020F0802020204030203" pitchFamily="34" charset="0"/>
                <a:cs typeface="Helvetica" panose="020B0604020202020204" pitchFamily="34" charset="0"/>
              </a:rPr>
              <a:t>Sisältö</a:t>
            </a:r>
            <a:br>
              <a:rPr lang="fi-FI" sz="3600" b="1" dirty="0">
                <a:solidFill>
                  <a:schemeClr val="accent1"/>
                </a:solidFill>
                <a:latin typeface="Aleo" panose="020F0802020204030203" pitchFamily="34" charset="0"/>
                <a:cs typeface="Helvetica" panose="020B0604020202020204" pitchFamily="34" charset="0"/>
              </a:rPr>
            </a:br>
            <a:endParaRPr lang="fi-FI" sz="3600" b="1" dirty="0">
              <a:solidFill>
                <a:schemeClr val="accent1"/>
              </a:solidFill>
              <a:latin typeface="Aleo" panose="020F0802020204030203" pitchFamily="34" charset="0"/>
              <a:cs typeface="Helvetica" panose="020B0604020202020204" pitchFamily="34" charset="0"/>
            </a:endParaRPr>
          </a:p>
          <a:p>
            <a:pPr marL="457200" lvl="0" indent="-457200">
              <a:buFontTx/>
              <a:buAutoNum type="arabicPeriod"/>
            </a:pPr>
            <a:r>
              <a:rPr lang="fi-FI" sz="1800" b="1" dirty="0">
                <a:solidFill>
                  <a:schemeClr val="tx2"/>
                </a:solidFill>
                <a:latin typeface="Aleo" panose="020F0802020204030203" pitchFamily="34" charset="0"/>
                <a:cs typeface="Helvetica" panose="020B0604020202020204" pitchFamily="34" charset="0"/>
              </a:rPr>
              <a:t>Yleistä JYU avoimesta yliopistosta</a:t>
            </a:r>
          </a:p>
          <a:p>
            <a:pPr marL="457200" lvl="0" indent="-457200">
              <a:buFontTx/>
              <a:buAutoNum type="arabicPeriod"/>
            </a:pPr>
            <a:r>
              <a:rPr lang="fi-FI" sz="1800" b="1" dirty="0">
                <a:solidFill>
                  <a:schemeClr val="tx2"/>
                </a:solidFill>
                <a:latin typeface="Aleo" panose="020F0802020204030203" pitchFamily="34" charset="0"/>
                <a:cs typeface="Helvetica" panose="020B0604020202020204" pitchFamily="34" charset="0"/>
              </a:rPr>
              <a:t>Katsaus opintotarjontaan</a:t>
            </a:r>
          </a:p>
          <a:p>
            <a:pPr marL="457200" lvl="0" indent="-457200">
              <a:buFontTx/>
              <a:buAutoNum type="arabicPeriod"/>
            </a:pPr>
            <a:r>
              <a:rPr lang="fi-FI" sz="1800" b="1" dirty="0">
                <a:solidFill>
                  <a:schemeClr val="tx2"/>
                </a:solidFill>
                <a:latin typeface="Aleo" panose="020F0802020204030203" pitchFamily="34" charset="0"/>
                <a:cs typeface="Helvetica" panose="020B0604020202020204" pitchFamily="34" charset="0"/>
              </a:rPr>
              <a:t>Ilmoittautuminen ja opintomaksut</a:t>
            </a:r>
          </a:p>
          <a:p>
            <a:pPr marL="457200" lvl="0" indent="-457200">
              <a:buFontTx/>
              <a:buAutoNum type="arabicPeriod"/>
            </a:pPr>
            <a:r>
              <a:rPr lang="fi-FI" sz="1800" b="1" dirty="0">
                <a:solidFill>
                  <a:schemeClr val="tx2"/>
                </a:solidFill>
                <a:latin typeface="Aleo" panose="020F0802020204030203" pitchFamily="34" charset="0"/>
                <a:cs typeface="Helvetica" panose="020B0604020202020204" pitchFamily="34" charset="0"/>
              </a:rPr>
              <a:t>Opiskelu JYU avoimessa yliopistossa</a:t>
            </a:r>
          </a:p>
          <a:p>
            <a:pPr marL="457200" lvl="0" indent="-457200">
              <a:buFontTx/>
              <a:buAutoNum type="arabicPeriod"/>
            </a:pPr>
            <a:r>
              <a:rPr lang="fi-FI" sz="1800" b="1" dirty="0">
                <a:solidFill>
                  <a:schemeClr val="tx2"/>
                </a:solidFill>
                <a:latin typeface="Aleo" panose="020F0802020204030203" pitchFamily="34" charset="0"/>
                <a:cs typeface="Helvetica" panose="020B0604020202020204" pitchFamily="34" charset="0"/>
              </a:rPr>
              <a:t>Tukea opintojen aloittamiseen ja suunnitteluun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334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Mikä on </a:t>
            </a:r>
            <a:br>
              <a:rPr lang="fi-FI"/>
            </a:br>
            <a:r>
              <a:rPr lang="fi-FI"/>
              <a:t>JYU avoin yliopisto?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-669" r="34975" b="669"/>
          <a:stretch/>
        </p:blipFill>
        <p:spPr>
          <a:xfrm>
            <a:off x="5951984" y="-55499"/>
            <a:ext cx="6240016" cy="6724859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183C9-4B92-47A3-9B0C-4F7FFD5778B3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11.4.2022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700684"/>
            <a:ext cx="5616624" cy="4392612"/>
          </a:xfrm>
        </p:spPr>
        <p:txBody>
          <a:bodyPr/>
          <a:lstStyle/>
          <a:p>
            <a:r>
              <a:rPr lang="fi-FI">
                <a:cs typeface="Helvetica" panose="020B0604020202020204" pitchFamily="34" charset="0"/>
              </a:rPr>
              <a:t>Osa Jyväskylän yliopistoa: </a:t>
            </a:r>
          </a:p>
          <a:p>
            <a:pPr marL="541020" lvl="1" indent="-271145"/>
            <a:r>
              <a:rPr lang="fi-FI" sz="1600">
                <a:cs typeface="Helvetica"/>
              </a:rPr>
              <a:t>opetuksen pohjana tuore tukittu tieto</a:t>
            </a:r>
            <a:endParaRPr lang="fi-FI" sz="1600">
              <a:ea typeface="Lato"/>
              <a:cs typeface="Helvetica"/>
            </a:endParaRPr>
          </a:p>
          <a:p>
            <a:pPr marL="541020" lvl="1" indent="-271145"/>
            <a:r>
              <a:rPr lang="fi-FI" sz="1600">
                <a:cs typeface="Helvetica"/>
              </a:rPr>
              <a:t>tiivis yhteys tiedekuntiin ja  tutkintokoulutukseen</a:t>
            </a:r>
            <a:endParaRPr lang="fi-FI" sz="1600">
              <a:ea typeface="Lato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cs typeface="Helvetica" panose="020B0604020202020204" pitchFamily="34" charset="0"/>
              </a:rPr>
              <a:t>Avoin kaikille: ei pohjakoulutusvaatimuksia</a:t>
            </a:r>
          </a:p>
          <a:p>
            <a:pPr marL="0" indent="0">
              <a:buNone/>
            </a:pPr>
            <a:endParaRPr lang="fi-FI"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cs typeface="Helvetica" panose="020B0604020202020204" pitchFamily="34" charset="0"/>
              </a:rPr>
              <a:t>Yliopisto-opetusta yli 50 eri oppiaineessa ja monitieteisessä opintokokonaisuudessa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cs typeface="Helvetica"/>
              </a:rPr>
              <a:t>Opinnot ovat </a:t>
            </a:r>
            <a:r>
              <a:rPr lang="fi-FI" err="1">
                <a:cs typeface="Helvetica"/>
              </a:rPr>
              <a:t>JYU:n</a:t>
            </a:r>
            <a:r>
              <a:rPr lang="fi-FI">
                <a:cs typeface="Helvetica"/>
              </a:rPr>
              <a:t> tiedekuntien </a:t>
            </a:r>
            <a:br>
              <a:rPr lang="fi-FI">
                <a:cs typeface="Helvetica"/>
              </a:rPr>
            </a:br>
            <a:r>
              <a:rPr lang="fi-FI">
                <a:cs typeface="Helvetica"/>
              </a:rPr>
              <a:t>opetussuunnitelmien mukaisia</a:t>
            </a:r>
            <a:endParaRPr lang="fi-FI">
              <a:ea typeface="Lato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cs typeface="Helvetica" panose="020B0604020202020204" pitchFamily="34" charset="0"/>
              </a:rPr>
              <a:t>Opiskele siellä missä olet, aloita ympäri vuoden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cs typeface="Helvetica" panose="020B0604020202020204" pitchFamily="34" charset="0"/>
              </a:rPr>
              <a:t>Opintoja joustavasti erilaisissa elämäntilanteissa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cs typeface="Helvetica" panose="020B0604020202020204" pitchFamily="34" charset="0"/>
              </a:rPr>
              <a:t>Verkko-opiskelun laajat mahdollisuudet</a:t>
            </a:r>
          </a:p>
        </p:txBody>
      </p:sp>
    </p:spTree>
    <p:extLst>
      <p:ext uri="{BB962C8B-B14F-4D97-AF65-F5344CB8AC3E}">
        <p14:creationId xmlns:p14="http://schemas.microsoft.com/office/powerpoint/2010/main" val="3053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t="1459" r="26591" b="654"/>
          <a:stretch/>
        </p:blipFill>
        <p:spPr>
          <a:xfrm>
            <a:off x="6744072" y="1191"/>
            <a:ext cx="6188518" cy="66693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1" y="536853"/>
            <a:ext cx="5256585" cy="648072"/>
          </a:xfrm>
        </p:spPr>
        <p:txBody>
          <a:bodyPr/>
          <a:lstStyle/>
          <a:p>
            <a:r>
              <a:rPr lang="fi-FI" dirty="0"/>
              <a:t>Mitä sinä haluat opiskella?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404" y="1568619"/>
            <a:ext cx="7488832" cy="4752528"/>
          </a:xfrm>
        </p:spPr>
        <p:txBody>
          <a:bodyPr/>
          <a:lstStyle/>
          <a:p>
            <a:r>
              <a:rPr lang="fi-FI" dirty="0"/>
              <a:t>Satoja kursseja, kymmeniä opintokokonaisuuksia</a:t>
            </a:r>
            <a:br>
              <a:rPr lang="fi-FI" dirty="0"/>
            </a:br>
            <a:r>
              <a:rPr lang="fi-FI" dirty="0"/>
              <a:t>Opintoja kaikista kuudesta </a:t>
            </a:r>
            <a:r>
              <a:rPr lang="fi-FI" dirty="0" err="1"/>
              <a:t>JYU:n</a:t>
            </a:r>
            <a:r>
              <a:rPr lang="fi-FI" dirty="0"/>
              <a:t> tiedekunnasta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400" dirty="0"/>
              <a:t>Humanistis-yhteiskuntatieteellinen tiedekunta, informaatioteknologian tiedekunta, kasvatustieteiden ja psykologian tiedekunta, kauppakorkeakoulu, </a:t>
            </a:r>
            <a:br>
              <a:rPr lang="fi-FI" sz="1400" dirty="0"/>
            </a:br>
            <a:r>
              <a:rPr lang="fi-FI" sz="1400" dirty="0"/>
              <a:t>liikuntatieteellinen tiedekunta, matemaattis-luonnontieteellinen tiedekunta</a:t>
            </a:r>
          </a:p>
          <a:p>
            <a:endParaRPr lang="fi-FI" dirty="0"/>
          </a:p>
          <a:p>
            <a:r>
              <a:rPr lang="fi-FI" dirty="0"/>
              <a:t>Vastauksia </a:t>
            </a:r>
            <a:r>
              <a:rPr lang="fi-FI" b="1" dirty="0"/>
              <a:t>työelämän osaamistarpeisiin</a:t>
            </a:r>
            <a:r>
              <a:rPr lang="fi-FI" dirty="0"/>
              <a:t>, esim.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400" dirty="0"/>
              <a:t>Henkilöstötyö ja johtaminen sosiaali- ja terveysalalla -opinnot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400" dirty="0"/>
              <a:t>Aineenopettajan kelpoisuuden tuovat opinnot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1400" dirty="0"/>
              <a:t>Oppiaineita sosiaalityöstä laskentatoimeen, draamakasvatuksesta IT-alaan</a:t>
            </a:r>
          </a:p>
          <a:p>
            <a:endParaRPr lang="fi-FI" dirty="0"/>
          </a:p>
          <a:p>
            <a:r>
              <a:rPr lang="fi-FI" dirty="0"/>
              <a:t>Tutustumista yliopisto-opiskeluun ja tieteenaloihin </a:t>
            </a:r>
            <a:br>
              <a:rPr lang="fi-FI" dirty="0"/>
            </a:br>
            <a:r>
              <a:rPr lang="fi-FI" dirty="0"/>
              <a:t>jo toisen asteen aikana</a:t>
            </a:r>
          </a:p>
          <a:p>
            <a:r>
              <a:rPr lang="fi-FI" dirty="0"/>
              <a:t>Muista myös kaikille maksuttomat kurssit, </a:t>
            </a:r>
            <a:br>
              <a:rPr lang="fi-FI" dirty="0"/>
            </a:br>
            <a:r>
              <a:rPr lang="fi-FI" dirty="0"/>
              <a:t>mm. Planetaarinen hyvinvointi -opinnot</a:t>
            </a:r>
          </a:p>
          <a:p>
            <a:pPr lvl="1"/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183C9-4B92-47A3-9B0C-4F7FFD5778B3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11.4.2022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7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80" r="17934" b="11003"/>
          <a:stretch/>
        </p:blipFill>
        <p:spPr>
          <a:xfrm>
            <a:off x="6474900" y="4221088"/>
            <a:ext cx="2933468" cy="2088232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1" y="908720"/>
            <a:ext cx="10369103" cy="648072"/>
          </a:xfrm>
        </p:spPr>
        <p:txBody>
          <a:bodyPr/>
          <a:lstStyle/>
          <a:p>
            <a:r>
              <a:rPr lang="fi-FI"/>
              <a:t>Avoin yliopisto: Yksi reitti tutkinto-opintoihin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773239"/>
            <a:ext cx="6552728" cy="4392612"/>
          </a:xfrm>
        </p:spPr>
        <p:txBody>
          <a:bodyPr/>
          <a:lstStyle/>
          <a:p>
            <a:pPr marL="269875" lvl="1" indent="0">
              <a:buNone/>
            </a:pPr>
            <a:r>
              <a:rPr lang="fi-FI" sz="2000" b="1" dirty="0"/>
              <a:t>Avoimen yliopiston opinnot mahdollistavat haun tutkinto-opintoihin (avoimen väylä, maisteriohjelmat)</a:t>
            </a:r>
          </a:p>
          <a:p>
            <a:pPr marL="269875" lvl="1" indent="0">
              <a:buNone/>
            </a:pPr>
            <a:endParaRPr lang="fi-FI" sz="2400" b="1" dirty="0"/>
          </a:p>
          <a:p>
            <a:pPr marL="269875" lvl="1" indent="0">
              <a:buNone/>
            </a:pPr>
            <a:r>
              <a:rPr lang="fi-FI" sz="2000" b="1" dirty="0"/>
              <a:t>Avoimen väylä: 5 faktaa avoimen väylästä </a:t>
            </a:r>
            <a:r>
              <a:rPr lang="fi-FI" sz="2000" b="1" dirty="0" err="1"/>
              <a:t>JYU:ssa</a:t>
            </a:r>
            <a:endParaRPr lang="fi-FI" sz="2000" b="1" dirty="0"/>
          </a:p>
          <a:p>
            <a:pPr marL="269875" lvl="1" indent="0">
              <a:buNone/>
            </a:pPr>
            <a:r>
              <a:rPr lang="fi-FI" sz="1600" dirty="0"/>
              <a:t>1. Avoimen väyläpaikkoja on tarjolla lähes 300, kaikissa tiedekunnissa.</a:t>
            </a:r>
          </a:p>
          <a:p>
            <a:pPr marL="269875" lvl="1" indent="0">
              <a:buNone/>
            </a:pPr>
            <a:r>
              <a:rPr lang="fi-FI" sz="1600" dirty="0"/>
              <a:t>2. Avoimen väylä on avoin kaikille.</a:t>
            </a:r>
          </a:p>
          <a:p>
            <a:pPr marL="269875" lvl="1" indent="0">
              <a:buNone/>
            </a:pPr>
            <a:r>
              <a:rPr lang="fi-FI" sz="1600" dirty="0"/>
              <a:t>3. Avoimen väylällä tutustuu tieteenalaan sitoumuksetta.</a:t>
            </a:r>
          </a:p>
          <a:p>
            <a:pPr marL="269875" lvl="1" indent="0">
              <a:buNone/>
            </a:pPr>
            <a:r>
              <a:rPr lang="fi-FI" sz="1600" dirty="0"/>
              <a:t>4. Avoimen väylän opinnot ovat pesunkestäviä yliopisto-opintoja.</a:t>
            </a:r>
          </a:p>
          <a:p>
            <a:pPr marL="269875" lvl="1" indent="0">
              <a:buNone/>
            </a:pPr>
            <a:r>
              <a:rPr lang="fi-FI" sz="1600" dirty="0"/>
              <a:t>5. Avoimen väylän opintoja voi suorittaa joustavasti eri tavoin.</a:t>
            </a:r>
          </a:p>
          <a:p>
            <a:pPr marL="269875" lvl="1" indent="0">
              <a:buNone/>
            </a:pPr>
            <a:r>
              <a:rPr lang="fi-FI" sz="1600" dirty="0"/>
              <a:t>+1. Haku avoimen väylältä vaatii opiskelua.</a:t>
            </a:r>
          </a:p>
          <a:p>
            <a:pPr marL="269875" lvl="1" indent="0">
              <a:buNone/>
            </a:pPr>
            <a:endParaRPr lang="fi-FI" sz="1600" dirty="0"/>
          </a:p>
          <a:p>
            <a:pPr marL="269875" lvl="1" indent="0">
              <a:buNone/>
            </a:pPr>
            <a:endParaRPr lang="fi-FI" sz="1600" dirty="0"/>
          </a:p>
          <a:p>
            <a:pPr lvl="1"/>
            <a:endParaRPr lang="fi-FI" sz="1600" dirty="0"/>
          </a:p>
          <a:p>
            <a:pPr marL="269875" lvl="1" indent="0">
              <a:buNone/>
            </a:pPr>
            <a:endParaRPr lang="fi-FI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972CC-29C7-4312-AA7D-FC0D130E265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11.4.2022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688289" y="1773238"/>
            <a:ext cx="2808312" cy="4392612"/>
          </a:xfrm>
        </p:spPr>
        <p:txBody>
          <a:bodyPr/>
          <a:lstStyle/>
          <a:p>
            <a:pPr lvl="1"/>
            <a:r>
              <a:rPr lang="fi-FI">
                <a:solidFill>
                  <a:schemeClr val="accent1"/>
                </a:solidFill>
                <a:latin typeface="+mj-lt"/>
              </a:rPr>
              <a:t>Mahdollisuus niin nuorille kuin aikuisille</a:t>
            </a:r>
          </a:p>
          <a:p>
            <a:pPr lvl="1"/>
            <a:r>
              <a:rPr lang="fi-FI">
                <a:solidFill>
                  <a:schemeClr val="accent1"/>
                </a:solidFill>
                <a:latin typeface="+mj-lt"/>
              </a:rPr>
              <a:t>Joustavasti esim. työn tai urheilun ohella tai osana tiivistä opiskeluyhteisöä yhteistyöoppilaitoksessa</a:t>
            </a:r>
          </a:p>
          <a:p>
            <a:endParaRPr lang="fi-FI" sz="2800"/>
          </a:p>
        </p:txBody>
      </p:sp>
    </p:spTree>
    <p:extLst>
      <p:ext uri="{BB962C8B-B14F-4D97-AF65-F5344CB8AC3E}">
        <p14:creationId xmlns:p14="http://schemas.microsoft.com/office/powerpoint/2010/main" val="33391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A25734-A96F-4CFF-B485-8B7D9511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404470D-C7C9-4C68-BE63-CA8F6B16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9104"/>
            <a:ext cx="9808432" cy="1019912"/>
          </a:xfrm>
        </p:spPr>
        <p:txBody>
          <a:bodyPr/>
          <a:lstStyle/>
          <a:p>
            <a:r>
              <a:rPr lang="fi-FI" dirty="0"/>
              <a:t>Ilmoittautuminen ja opintomaksut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9EE14CE-C024-48AB-B842-B34830C30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5175-21A0-4DF5-8951-A564C3DA1273}" type="datetime1">
              <a:rPr lang="fi-FI" smtClean="0"/>
              <a:t>11.4.2022</a:t>
            </a:fld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12ED092-121A-4F29-A99E-3F231B38B206}"/>
              </a:ext>
            </a:extLst>
          </p:cNvPr>
          <p:cNvSpPr txBox="1"/>
          <p:nvPr/>
        </p:nvSpPr>
        <p:spPr>
          <a:xfrm>
            <a:off x="584942" y="1633492"/>
            <a:ext cx="73447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Voit ilmoittautua joustavasti ympäri vuoden.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Opintoihin ilmoittaudutaan yksittäisiin kursseihin: kunkin jakson suorittamiseen on yksi tai useampi suoritustapa, joista valitset yhden.</a:t>
            </a:r>
            <a:br>
              <a:rPr lang="fi-FI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i-FI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Tutustu opintotarjontaan, jaksojen suoritustapa- ja aikataulutietoihin ja ilmoittaudu opintoihin opinto-oppaassamme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avoin.jyu.fi -&gt; Opiskelu -&gt; Opinto-opas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Opintomaksut normaalisti </a:t>
            </a:r>
            <a:r>
              <a:rPr lang="fi-FI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 euroa / 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Myös useita kaikille maksuttomia kursseja</a:t>
            </a:r>
          </a:p>
          <a:p>
            <a:pPr lvl="1"/>
            <a:endParaRPr lang="fi-FI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Kuva 6" descr="Kuva, joka sisältää kohteen teksti, kannettava, tietokone, sisä&#10;&#10;Kuvaus luotu automaattisesti">
            <a:extLst>
              <a:ext uri="{FF2B5EF4-FFF2-40B4-BE49-F238E27FC236}">
                <a16:creationId xmlns:a16="http://schemas.microsoft.com/office/drawing/2014/main" id="{2CEBB3CE-4E56-41D2-A434-1DA303469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34" y="1329016"/>
            <a:ext cx="3728355" cy="466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71430E-34C8-40D8-8ACA-CF439D83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6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chemeClr val="accent1"/>
                </a:solidFill>
              </a:rPr>
              <a:t>JYU. Since 1863.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8038BF2-1D5A-4625-8FAD-70DE9921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6144"/>
            <a:ext cx="9808432" cy="101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4000" b="1" i="0" kern="1200" dirty="0">
                <a:latin typeface="Helvetica" pitchFamily="34" charset="0"/>
                <a:ea typeface="+mj-ea"/>
                <a:cs typeface="Helvetica"/>
              </a:rPr>
              <a:t>Opiskelu JYU avoimessa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895EB97-AF75-4EF2-AB50-FAA71025A845}"/>
              </a:ext>
            </a:extLst>
          </p:cNvPr>
          <p:cNvSpPr txBox="1"/>
          <p:nvPr/>
        </p:nvSpPr>
        <p:spPr>
          <a:xfrm>
            <a:off x="1283316" y="1844698"/>
            <a:ext cx="5384800" cy="4557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</a:pPr>
            <a:r>
              <a:rPr lang="fi-FI" sz="2400" b="1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Opiskelutavat</a:t>
            </a:r>
            <a:r>
              <a:rPr lang="fi-FI" sz="2800" b="1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:</a:t>
            </a:r>
          </a:p>
          <a:p>
            <a:pPr marL="285750" indent="-285750"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reaaliaikainen verkko-opetus, reaaliaikainen lähiopetus</a:t>
            </a:r>
          </a:p>
          <a:p>
            <a:pPr marL="285750" indent="-285750"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verkkokurssi</a:t>
            </a:r>
          </a:p>
          <a:p>
            <a:pPr marL="285750" indent="-285750"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verkkotentti</a:t>
            </a:r>
          </a:p>
          <a:p>
            <a:pPr marL="285750" indent="-285750"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lähitentti</a:t>
            </a:r>
          </a:p>
          <a:p>
            <a:pPr marL="285750" indent="-285750"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oppimistehtävä</a:t>
            </a:r>
          </a:p>
          <a:p>
            <a:pPr marL="285750" indent="-285750"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työssäoppiminen </a:t>
            </a:r>
          </a:p>
          <a:p>
            <a:pPr marL="285750" indent="-285750">
              <a:lnSpc>
                <a:spcPct val="90000"/>
              </a:lnSpc>
              <a:spcBef>
                <a:spcPts val="768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2"/>
                </a:solidFill>
                <a:latin typeface="Helvetica" pitchFamily="34" charset="0"/>
                <a:cs typeface="Helvetica"/>
              </a:rPr>
              <a:t>tutkielma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25D970-0E65-4FDE-90AC-EEF0C4148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5" y="6592626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68B5175-21A0-4DF5-8951-A564C3DA1273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11.4.2022</a:t>
            </a:fld>
            <a:endParaRPr lang="fi-FI" sz="600"/>
          </a:p>
        </p:txBody>
      </p:sp>
      <p:graphicFrame>
        <p:nvGraphicFramePr>
          <p:cNvPr id="8" name="Tekstiruutu 5">
            <a:extLst>
              <a:ext uri="{FF2B5EF4-FFF2-40B4-BE49-F238E27FC236}">
                <a16:creationId xmlns:a16="http://schemas.microsoft.com/office/drawing/2014/main" id="{7AF55EB9-7BBC-3923-CD7E-ECEB05441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0596811"/>
              </p:ext>
            </p:extLst>
          </p:nvPr>
        </p:nvGraphicFramePr>
        <p:xfrm>
          <a:off x="6197600" y="1582053"/>
          <a:ext cx="5384800" cy="4557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780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685965" y="317619"/>
            <a:ext cx="9824559" cy="1019912"/>
          </a:xfrm>
        </p:spPr>
        <p:txBody>
          <a:bodyPr/>
          <a:lstStyle/>
          <a:p>
            <a:r>
              <a:rPr lang="fi-FI" dirty="0">
                <a:solidFill>
                  <a:schemeClr val="tx2"/>
                </a:solidFill>
                <a:latin typeface="Aleo" panose="020F0802020204030203" pitchFamily="34" charset="0"/>
              </a:rPr>
              <a:t>Ohjausta opintoihin koko opintopolkusi ajan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609600" y="1844699"/>
            <a:ext cx="8393084" cy="4356596"/>
          </a:xfrm>
        </p:spPr>
        <p:txBody>
          <a:bodyPr>
            <a:normAutofit/>
          </a:bodyPr>
          <a:lstStyle/>
          <a:p>
            <a:endParaRPr lang="fi-FI" dirty="0">
              <a:solidFill>
                <a:schemeClr val="tx2"/>
              </a:solidFill>
              <a:latin typeface="Aleo" panose="020F0802020204030203" pitchFamily="34" charset="0"/>
            </a:endParaRPr>
          </a:p>
          <a:p>
            <a:endParaRPr lang="fi-FI" dirty="0">
              <a:solidFill>
                <a:schemeClr val="tx2"/>
              </a:solidFill>
              <a:latin typeface="Aleo" panose="020F0802020204030203" pitchFamily="34" charset="0"/>
            </a:endParaRPr>
          </a:p>
          <a:p>
            <a:endParaRPr lang="fi-FI" dirty="0">
              <a:solidFill>
                <a:schemeClr val="tx2"/>
              </a:solidFill>
              <a:latin typeface="Aleo" panose="020F0802020204030203" pitchFamily="34" charset="0"/>
            </a:endParaRPr>
          </a:p>
          <a:p>
            <a:r>
              <a:rPr lang="fi-FI" dirty="0"/>
              <a:t>Siirry oppimateriaali-Koppaan, jossa tarkat opiskeluohjeet</a:t>
            </a:r>
          </a:p>
          <a:p>
            <a:r>
              <a:rPr lang="fi-FI" dirty="0"/>
              <a:t>Siirry oppimateriaali-Koppaan, jossa tarkat opiskeluohjeet</a:t>
            </a:r>
          </a:p>
          <a:p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2427C-52DB-435C-AE8D-2D9A78C8B98E}" type="datetime1">
              <a:rPr lang="fi-FI" smtClean="0"/>
              <a:t>11.4.2022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4" y="1556591"/>
            <a:ext cx="8682817" cy="4400273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9002684" y="1406579"/>
            <a:ext cx="31619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solidFill>
                  <a:srgbClr val="002060"/>
                </a:solidFill>
                <a:latin typeface="Aleo" panose="020F0802020204030203" pitchFamily="34" charset="0"/>
              </a:rPr>
              <a:t>Useimmat opiskeluun liittyvistä haasteista ratkeavat kysymällä, joten ota rohkeasti yhteyttä!</a:t>
            </a:r>
          </a:p>
          <a:p>
            <a:endParaRPr lang="fi-FI" dirty="0"/>
          </a:p>
        </p:txBody>
      </p:sp>
      <p:pic>
        <p:nvPicPr>
          <p:cNvPr id="7" name="Kuva 6" descr="Kuva, joka sisältää kohteen henkilö, rakennus, ulko, mies&#10;&#10;Kuvaus luotu automaattisesti">
            <a:extLst>
              <a:ext uri="{FF2B5EF4-FFF2-40B4-BE49-F238E27FC236}">
                <a16:creationId xmlns:a16="http://schemas.microsoft.com/office/drawing/2014/main" id="{BC970A53-20EF-4BAE-A0FF-F6544AF7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185" y="2849325"/>
            <a:ext cx="2436215" cy="30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4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itting in a room&#10;&#10;Description automatically generated">
            <a:extLst>
              <a:ext uri="{FF2B5EF4-FFF2-40B4-BE49-F238E27FC236}">
                <a16:creationId xmlns:a16="http://schemas.microsoft.com/office/drawing/2014/main" id="{D39EBACC-4867-4094-BE66-119F18BBED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5" r="-7"/>
          <a:stretch/>
        </p:blipFill>
        <p:spPr>
          <a:xfrm>
            <a:off x="6096000" y="0"/>
            <a:ext cx="6384032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0AD2F-F7D9-4825-ABA5-DC8E434E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DAFB2-5367-4932-98DD-FD6617F969AD}" type="datetime1">
              <a:rPr kumimoji="0" lang="fi-FI" sz="700" b="1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11.4.2022</a:t>
            </a:fld>
            <a:endParaRPr kumimoji="0" lang="fi-FI" sz="700" b="1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02E65C2-F5A6-4A4D-9233-B4D2480D8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714" y="1327864"/>
            <a:ext cx="5390320" cy="1142674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Tulevat JYU avoimen ohjauspäivät</a:t>
            </a:r>
            <a:br>
              <a:rPr lang="fi-FI" b="1" dirty="0"/>
            </a:br>
            <a:endParaRPr lang="fi-FI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9FFCE2A-D7E2-444D-A155-936A2F653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09795"/>
            <a:ext cx="6594684" cy="5203663"/>
          </a:xfrm>
        </p:spPr>
        <p:txBody>
          <a:bodyPr/>
          <a:lstStyle/>
          <a:p>
            <a:br>
              <a:rPr lang="fi-FI" b="1" dirty="0"/>
            </a:br>
            <a:endParaRPr lang="fi-FI" sz="1400" dirty="0"/>
          </a:p>
          <a:p>
            <a:r>
              <a:rPr lang="fi-FI" sz="1400" dirty="0"/>
              <a:t>   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Etäohjauspäivästä voit varata ohjausajan, jolloin avoimen yliopiston asiantuntija on apunasi opintojen suunnittelussa tai muissa avoimen opintoja koskevissa kysymyksissä.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fi-FI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Keskiviikkona 4.5.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fi-FI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Keskiviikkona 1.6.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endParaRPr lang="fi-FI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i-FI" sz="1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Ajanvaraus: avoin.jyu.fi -&gt; Opiskelu -&gt; Tarvitsetko ohjausta?</a:t>
            </a:r>
          </a:p>
          <a:p>
            <a:pPr lvl="1" algn="l"/>
            <a:endPara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algn="l"/>
            <a:endParaRPr lang="fi-FI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9841570" y="4057233"/>
            <a:ext cx="2614798" cy="280076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TUTUSTU JYU AVOIMEEN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avoin.jyu.fi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1563F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OTA YHTEYTTÄ</a:t>
            </a: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help.jyu.fi, </a:t>
            </a:r>
            <a:b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p. 040 576 7760</a:t>
            </a:r>
          </a:p>
        </p:txBody>
      </p:sp>
    </p:spTree>
    <p:extLst>
      <p:ext uri="{BB962C8B-B14F-4D97-AF65-F5344CB8AC3E}">
        <p14:creationId xmlns:p14="http://schemas.microsoft.com/office/powerpoint/2010/main" val="2299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AEEB7F2D-E8E2-8C4E-BC32-17E89B20C7BD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AD9A8068-0EF3-DC47-8FC6-9B50380474A2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214ADAF1-136C-BA4D-9EF2-967F590207E6}"/>
    </a:ext>
  </a:extLst>
</a:theme>
</file>

<file path=ppt/theme/theme4.xml><?xml version="1.0" encoding="utf-8"?>
<a:theme xmlns:a="http://schemas.openxmlformats.org/drawingml/2006/main" name="JYU kuva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1C75390D-328C-7240-B2E3-A8C33FDA7370}"/>
    </a:ext>
  </a:extLst>
</a:theme>
</file>

<file path=ppt/theme/theme5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.potx" id="{0DFE65F5-F1E1-403F-8A93-29D28E6C8532}" vid="{5D28690B-7111-41DF-9F1C-51C9F5A3512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CA8DF615677EB4BA3F3F8082593918C" ma:contentTypeVersion="10" ma:contentTypeDescription="Luo uusi asiakirja." ma:contentTypeScope="" ma:versionID="99f53749d604a2dc6d10acbdb012c776">
  <xsd:schema xmlns:xsd="http://www.w3.org/2001/XMLSchema" xmlns:xs="http://www.w3.org/2001/XMLSchema" xmlns:p="http://schemas.microsoft.com/office/2006/metadata/properties" xmlns:ns2="c061f305-dbd4-4b82-9ca8-ff029db507ce" targetNamespace="http://schemas.microsoft.com/office/2006/metadata/properties" ma:root="true" ma:fieldsID="962710b6f5020295816b2aff829d29e5" ns2:_="">
    <xsd:import namespace="c061f305-dbd4-4b82-9ca8-ff029db507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1f305-dbd4-4b82-9ca8-ff029db507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870394-FEDC-4285-A703-40A795FED663}"/>
</file>

<file path=customXml/itemProps2.xml><?xml version="1.0" encoding="utf-8"?>
<ds:datastoreItem xmlns:ds="http://schemas.openxmlformats.org/officeDocument/2006/customXml" ds:itemID="{3EAEA341-452F-4FDF-A589-3E6B43D915F2}"/>
</file>

<file path=customXml/itemProps3.xml><?xml version="1.0" encoding="utf-8"?>
<ds:datastoreItem xmlns:ds="http://schemas.openxmlformats.org/officeDocument/2006/customXml" ds:itemID="{A35D9AA2-C517-4DCB-B051-C38E0CBFB145}"/>
</file>

<file path=docProps/app.xml><?xml version="1.0" encoding="utf-8"?>
<Properties xmlns="http://schemas.openxmlformats.org/officeDocument/2006/extended-properties" xmlns:vt="http://schemas.openxmlformats.org/officeDocument/2006/docPropsVTypes">
  <Template>jyu_ppt_16_9 - uusi</Template>
  <TotalTime>1996</TotalTime>
  <Words>537</Words>
  <Application>Microsoft Office PowerPoint</Application>
  <PresentationFormat>Laajakuva</PresentationFormat>
  <Paragraphs>115</Paragraphs>
  <Slides>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9</vt:i4>
      </vt:variant>
    </vt:vector>
  </HeadingPairs>
  <TitlesOfParts>
    <vt:vector size="22" baseType="lpstr">
      <vt:lpstr>Aleo</vt:lpstr>
      <vt:lpstr>Arial</vt:lpstr>
      <vt:lpstr>Calibri</vt:lpstr>
      <vt:lpstr>Helvetica</vt:lpstr>
      <vt:lpstr>Lato</vt:lpstr>
      <vt:lpstr>Lato Black</vt:lpstr>
      <vt:lpstr>Palatino Linotype</vt:lpstr>
      <vt:lpstr>Wingdings</vt:lpstr>
      <vt:lpstr>JYU Otsikkodiat</vt:lpstr>
      <vt:lpstr>JYU sisältö pohjat</vt:lpstr>
      <vt:lpstr>2_Mukautettu suunnittelumalli</vt:lpstr>
      <vt:lpstr>JYU kuvadiat</vt:lpstr>
      <vt:lpstr>JYO</vt:lpstr>
      <vt:lpstr>Jyväskylän yliopiston avoin yliopisto</vt:lpstr>
      <vt:lpstr>PowerPoint-esitys</vt:lpstr>
      <vt:lpstr>Mikä on  JYU avoin yliopisto?</vt:lpstr>
      <vt:lpstr>Mitä sinä haluat opiskella?</vt:lpstr>
      <vt:lpstr>Avoin yliopisto: Yksi reitti tutkinto-opintoihin</vt:lpstr>
      <vt:lpstr>Ilmoittautuminen ja opintomaksut</vt:lpstr>
      <vt:lpstr>Opiskelu JYU avoimessa </vt:lpstr>
      <vt:lpstr>Ohjausta opintoihin koko opintopolkusi ajan</vt:lpstr>
      <vt:lpstr>Tulevat JYU avoimen ohjauspäivät </vt:lpstr>
    </vt:vector>
  </TitlesOfParts>
  <Manager/>
  <Company>University Of Jyväskylä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JYU. TULEVAISUUDEN  PALVELUKSESSA VUODESTA 1863.</dc:title>
  <dc:subject/>
  <dc:creator>Helimäki, Marja-Liisa</dc:creator>
  <cp:keywords/>
  <dc:description/>
  <cp:lastModifiedBy>Kärkkäinen, Riina</cp:lastModifiedBy>
  <cp:revision>142</cp:revision>
  <cp:lastPrinted>2022-01-27T10:31:45Z</cp:lastPrinted>
  <dcterms:created xsi:type="dcterms:W3CDTF">2019-02-06T06:20:47Z</dcterms:created>
  <dcterms:modified xsi:type="dcterms:W3CDTF">2022-04-11T11:50:26Z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0x010100ACA8DF615677EB4BA3F3F8082593918C</vt:lpwstr>
  </property>
</Properties>
</file>